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1" r:id="rId1"/>
  </p:sldMasterIdLst>
  <p:notesMasterIdLst>
    <p:notesMasterId r:id="rId23"/>
  </p:notesMasterIdLst>
  <p:handoutMasterIdLst>
    <p:handoutMasterId r:id="rId24"/>
  </p:handoutMasterIdLst>
  <p:sldIdLst>
    <p:sldId id="1076" r:id="rId2"/>
    <p:sldId id="1093" r:id="rId3"/>
    <p:sldId id="1094" r:id="rId4"/>
    <p:sldId id="1095" r:id="rId5"/>
    <p:sldId id="1096" r:id="rId6"/>
    <p:sldId id="1097" r:id="rId7"/>
    <p:sldId id="1099" r:id="rId8"/>
    <p:sldId id="1098" r:id="rId9"/>
    <p:sldId id="1100" r:id="rId10"/>
    <p:sldId id="1101" r:id="rId11"/>
    <p:sldId id="1102" r:id="rId12"/>
    <p:sldId id="1103" r:id="rId13"/>
    <p:sldId id="1104" r:id="rId14"/>
    <p:sldId id="1105" r:id="rId15"/>
    <p:sldId id="1106" r:id="rId16"/>
    <p:sldId id="1108" r:id="rId17"/>
    <p:sldId id="1109" r:id="rId18"/>
    <p:sldId id="1110" r:id="rId19"/>
    <p:sldId id="1111" r:id="rId20"/>
    <p:sldId id="1112" r:id="rId21"/>
    <p:sldId id="1092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Основной шаблон Т1" id="{C4BC3BF6-6876-4098-8A72-69D53CCEF743}">
          <p14:sldIdLst>
            <p14:sldId id="1076"/>
            <p14:sldId id="1093"/>
            <p14:sldId id="1094"/>
            <p14:sldId id="1095"/>
            <p14:sldId id="1096"/>
            <p14:sldId id="1097"/>
            <p14:sldId id="1099"/>
            <p14:sldId id="1098"/>
            <p14:sldId id="1100"/>
            <p14:sldId id="1101"/>
            <p14:sldId id="1102"/>
            <p14:sldId id="1103"/>
            <p14:sldId id="1104"/>
            <p14:sldId id="1105"/>
            <p14:sldId id="1106"/>
            <p14:sldId id="1108"/>
            <p14:sldId id="1109"/>
            <p14:sldId id="1110"/>
            <p14:sldId id="1111"/>
            <p14:sldId id="1112"/>
            <p14:sldId id="1092"/>
          </p14:sldIdLst>
        </p14:section>
        <p14:section name="Элементы дизайна" id="{8716B0E6-38BC-4EFB-8433-DB0181D257EF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2BA9089-F431-1A69-0BEC-E95E01D45C80}" name="Данила Городилов" initials="ДГ" userId="S::DGorodilov@TSinnotech.onmicrosoft.com::a5050e9e-d375-4ec8-96c8-9b75cf96217f" providerId="AD"/>
  <p188:author id="{9F466DFE-070C-16DA-5148-76F86F636D85}" name="Александрова Вероника Андреевна" initials="АВА" userId="S-1-5-21-4282006300-870218872-2599774980-3292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65" autoAdjust="0"/>
    <p:restoredTop sz="92254" autoAdjust="0"/>
  </p:normalViewPr>
  <p:slideViewPr>
    <p:cSldViewPr snapToGrid="0" showGuides="1">
      <p:cViewPr varScale="1">
        <p:scale>
          <a:sx n="81" d="100"/>
          <a:sy n="81" d="100"/>
        </p:scale>
        <p:origin x="792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766" y="90"/>
      </p:cViewPr>
      <p:guideLst>
        <p:guide orient="horz" pos="2880"/>
        <p:guide pos="2160"/>
      </p:guideLst>
    </p:cSldViewPr>
  </p:notesViewPr>
  <p:gridSpacing cx="216001" cy="216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55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66C1D9F-0F11-4B3B-9B8E-19DE193E3E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10D4612-C293-469C-9062-F9E143A4D0B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833A1-8848-418E-8EE5-D60F2903A1A3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CDF2127-2071-407D-A542-022C9AFCB9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FD139D1-580D-48DA-BB5C-30AAF27AFF2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E3D81C-561C-441F-8A63-AEC77DFD77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160250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4590AE-419C-7848-9550-F62033609B25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69232-B7F1-2A44-AAD4-5E776A4A1F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634473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итульный слайд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9ED8E-0C67-A255-2A8C-28A1959DD66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19" y="6190111"/>
            <a:ext cx="7752593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pic>
        <p:nvPicPr>
          <p:cNvPr id="7" name="Т1">
            <a:extLst>
              <a:ext uri="{FF2B5EF4-FFF2-40B4-BE49-F238E27FC236}">
                <a16:creationId xmlns:a16="http://schemas.microsoft.com/office/drawing/2014/main" id="{09952DA6-E2DE-46E9-9283-C0E079D7CD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6FC6076-7AF1-4CF5-B5ED-F146BDD26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21" y="4518778"/>
            <a:ext cx="7752592" cy="1480342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в две строки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182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3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2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3E31C3C2-BC8A-414D-ADBB-46933F75C8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619" y="2945077"/>
            <a:ext cx="3390283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5" name="Текст 2">
            <a:extLst>
              <a:ext uri="{FF2B5EF4-FFF2-40B4-BE49-F238E27FC236}">
                <a16:creationId xmlns:a16="http://schemas.microsoft.com/office/drawing/2014/main" id="{3108FAD9-BD74-450D-947C-8ED0739C59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8967" y="2945077"/>
            <a:ext cx="3279204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5FB85942-ED04-4227-A0A4-69ECA2C117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63341" y="2945077"/>
            <a:ext cx="3390283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AE9014F0-9AEE-4F4E-A5F6-50AC656F29BE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9C9A92C7-B9C3-4926-A787-2AAADBD9D7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0" name="Полилиния: фигура 3">
            <a:extLst>
              <a:ext uri="{FF2B5EF4-FFF2-40B4-BE49-F238E27FC236}">
                <a16:creationId xmlns:a16="http://schemas.microsoft.com/office/drawing/2014/main" id="{004E40AC-F7E0-426B-8D91-9ED34F8B2431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2" name="Заголовок 5">
            <a:extLst>
              <a:ext uri="{FF2B5EF4-FFF2-40B4-BE49-F238E27FC236}">
                <a16:creationId xmlns:a16="http://schemas.microsoft.com/office/drawing/2014/main" id="{D2B9477C-4BCB-41A1-A836-16598DC88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442383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4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2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3E31C3C2-BC8A-414D-ADBB-46933F75C8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619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9821FB58-EEFF-4D62-8E3E-1195BEE71EE4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E246E568-BE14-4E5B-8D10-FB962D3638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5057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1DCEB751-9680-46B5-9E2E-F2DF89FD96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27542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8A375BFB-F95F-4BE2-A6D9-6E6681078C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10700" y="2945074"/>
            <a:ext cx="23486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Текст 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C36EBE3C-35A1-45FC-BF5E-B009BA14D4E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2" name="Полилиния: фигура 3">
            <a:extLst>
              <a:ext uri="{FF2B5EF4-FFF2-40B4-BE49-F238E27FC236}">
                <a16:creationId xmlns:a16="http://schemas.microsoft.com/office/drawing/2014/main" id="{17AD958C-9711-4BAE-B85F-FD08E309430E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4" name="Заголовок 5">
            <a:extLst>
              <a:ext uri="{FF2B5EF4-FFF2-40B4-BE49-F238E27FC236}">
                <a16:creationId xmlns:a16="http://schemas.microsoft.com/office/drawing/2014/main" id="{848787F0-71AD-454B-801F-BD480A72A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161207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3C47AEBB-213D-4FBA-8C7A-C03182FD0B9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272338" y="0"/>
            <a:ext cx="4919662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lang="ru-RU" dirty="0"/>
            </a:lvl1pPr>
          </a:lstStyle>
          <a:p>
            <a:pPr lvl="0"/>
            <a:endParaRPr lang="ru-RU" dirty="0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C5F28197-445D-468F-8A9D-D5803AFCD605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2323EFF-2090-4E8F-9579-91FA787F0AD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Полилиния: фигура 3">
            <a:extLst>
              <a:ext uri="{FF2B5EF4-FFF2-40B4-BE49-F238E27FC236}">
                <a16:creationId xmlns:a16="http://schemas.microsoft.com/office/drawing/2014/main" id="{1415E706-352D-4EDD-94FF-5381AEF7350A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0" name="Заголовок 5">
            <a:extLst>
              <a:ext uri="{FF2B5EF4-FFF2-40B4-BE49-F238E27FC236}">
                <a16:creationId xmlns:a16="http://schemas.microsoft.com/office/drawing/2014/main" id="{657222D0-2266-421E-919A-22CDFA5FC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6266564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270973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голубой фо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2776053F-1F5F-4584-B829-22E7E70E4B96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941D83CA-4626-4E23-9414-D97E3E4406D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Полилиния: фигура 3">
            <a:extLst>
              <a:ext uri="{FF2B5EF4-FFF2-40B4-BE49-F238E27FC236}">
                <a16:creationId xmlns:a16="http://schemas.microsoft.com/office/drawing/2014/main" id="{58949B35-67B6-4F28-8939-019A609C2BD5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1" name="Заголовок 5">
            <a:extLst>
              <a:ext uri="{FF2B5EF4-FFF2-40B4-BE49-F238E27FC236}">
                <a16:creationId xmlns:a16="http://schemas.microsoft.com/office/drawing/2014/main" id="{BECC6C19-66D5-4858-A653-52D0D3A0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A7F0289-154C-AE19-DAD3-E1CB0C7A71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66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темный фо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60B94579-DB06-4464-9B95-33314915EE91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D8383D67-81DC-45B3-9E1F-A5A7707938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Полилиния: фигура 3">
            <a:extLst>
              <a:ext uri="{FF2B5EF4-FFF2-40B4-BE49-F238E27FC236}">
                <a16:creationId xmlns:a16="http://schemas.microsoft.com/office/drawing/2014/main" id="{45F61763-2888-46E6-9D31-6D144E07644C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1" name="Заголовок 5">
            <a:extLst>
              <a:ext uri="{FF2B5EF4-FFF2-40B4-BE49-F238E27FC236}">
                <a16:creationId xmlns:a16="http://schemas.microsoft.com/office/drawing/2014/main" id="{86A226E4-7A0D-4EC2-A7C9-D7E18AFCD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4B4E93-C330-A3E4-6103-714F0F88E3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274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ленький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Номер слайда 5">
            <a:extLst>
              <a:ext uri="{FF2B5EF4-FFF2-40B4-BE49-F238E27FC236}">
                <a16:creationId xmlns:a16="http://schemas.microsoft.com/office/drawing/2014/main" id="{C47D41CB-F2FD-4C2D-A122-236C5D1E919B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B6AE8A9-7019-4129-B9E5-0C9D32DC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Полилиния: фигура 3">
            <a:extLst>
              <a:ext uri="{FF2B5EF4-FFF2-40B4-BE49-F238E27FC236}">
                <a16:creationId xmlns:a16="http://schemas.microsoft.com/office/drawing/2014/main" id="{E9B08B59-9B83-4605-AD1A-17227C02329B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0277B6A-C9C1-4BED-B660-DD42A7483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66293"/>
            <a:ext cx="9519903" cy="2224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18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9440969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C5F28197-445D-468F-8A9D-D5803AFCD605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AD899ED0-9CC6-4810-AD9F-F9A74D7E8D0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0687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пасибо за внимание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0774A2-7A56-4E9C-8164-03644F2CEDE1}"/>
              </a:ext>
            </a:extLst>
          </p:cNvPr>
          <p:cNvSpPr txBox="1"/>
          <p:nvPr userDrawn="1"/>
        </p:nvSpPr>
        <p:spPr>
          <a:xfrm>
            <a:off x="422680" y="5139118"/>
            <a:ext cx="6115050" cy="148034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ru-RU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  <a:t>Спасибо </a:t>
            </a:r>
            <a:br>
              <a:rPr lang="ru-RU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</a:br>
            <a:r>
              <a:rPr lang="ru-RU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  <a:t>за внимание!</a:t>
            </a:r>
          </a:p>
        </p:txBody>
      </p:sp>
      <p:pic>
        <p:nvPicPr>
          <p:cNvPr id="6" name="Т1">
            <a:extLst>
              <a:ext uri="{FF2B5EF4-FFF2-40B4-BE49-F238E27FC236}">
                <a16:creationId xmlns:a16="http://schemas.microsoft.com/office/drawing/2014/main" id="{61576F74-B1D1-4685-BC22-B54AA0EF605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71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Финальный слайд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F9EEEF-AF27-44B8-9499-14B33A59EBE4}"/>
              </a:ext>
            </a:extLst>
          </p:cNvPr>
          <p:cNvSpPr txBox="1"/>
          <p:nvPr userDrawn="1"/>
        </p:nvSpPr>
        <p:spPr>
          <a:xfrm>
            <a:off x="432619" y="3902349"/>
            <a:ext cx="7827126" cy="121879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4400" b="0" i="0" dirty="0">
                <a:solidFill>
                  <a:schemeClr val="bg1"/>
                </a:solidFill>
                <a:effectLst/>
                <a:latin typeface="ALS Hauss Medium" panose="00000600000000000000" pitchFamily="50" charset="0"/>
              </a:rPr>
              <a:t>Цифровая трансформация </a:t>
            </a:r>
            <a:br>
              <a:rPr lang="ru-RU" sz="4400" b="0" i="0" dirty="0">
                <a:solidFill>
                  <a:schemeClr val="bg1"/>
                </a:solidFill>
                <a:effectLst/>
                <a:latin typeface="ALS Hauss Medium" panose="00000600000000000000" pitchFamily="50" charset="0"/>
              </a:rPr>
            </a:br>
            <a:r>
              <a:rPr lang="ru-RU" sz="4400" b="0" i="0" dirty="0">
                <a:solidFill>
                  <a:schemeClr val="bg1"/>
                </a:solidFill>
                <a:effectLst/>
                <a:latin typeface="ALS Hauss Medium" panose="00000600000000000000" pitchFamily="50" charset="0"/>
              </a:rPr>
              <a:t>бизнеса, регионов и страны</a:t>
            </a:r>
            <a:endParaRPr lang="ru-RU" sz="4400" b="0" i="0" dirty="0">
              <a:solidFill>
                <a:schemeClr val="bg1"/>
              </a:solidFill>
              <a:latin typeface="ALS Hauss Medium" panose="000006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B85C02-37B6-42A3-80BD-CB0B58DBFEEE}"/>
              </a:ext>
            </a:extLst>
          </p:cNvPr>
          <p:cNvSpPr txBox="1"/>
          <p:nvPr userDrawn="1"/>
        </p:nvSpPr>
        <p:spPr>
          <a:xfrm>
            <a:off x="432619" y="5579299"/>
            <a:ext cx="4542991" cy="92333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t1.ru 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+7 495 648-08-08</a:t>
            </a:r>
          </a:p>
          <a:p>
            <a:r>
              <a:rPr kumimoji="0" lang="en-GB" sz="20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info@t1.ru </a:t>
            </a:r>
            <a:endParaRPr kumimoji="0" lang="ru-RU" sz="2000" b="0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Т1">
            <a:extLst>
              <a:ext uri="{FF2B5EF4-FFF2-40B4-BE49-F238E27FC236}">
                <a16:creationId xmlns:a16="http://schemas.microsoft.com/office/drawing/2014/main" id="{077982B0-5B26-494B-B137-4368A98659A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4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2FD354-4FEB-45F0-BF53-A91C673083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9B75-645B-BC27-AEF9-0E2BA185E0F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20" y="6190111"/>
            <a:ext cx="776147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B536C3-1CA8-4B14-8F4F-8D77AFC4F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20" y="4518778"/>
            <a:ext cx="7761469" cy="1480342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в две строки</a:t>
            </a:r>
            <a:endParaRPr lang="en-US" dirty="0"/>
          </a:p>
        </p:txBody>
      </p:sp>
      <p:pic>
        <p:nvPicPr>
          <p:cNvPr id="6" name="Т1">
            <a:extLst>
              <a:ext uri="{FF2B5EF4-FFF2-40B4-BE49-F238E27FC236}">
                <a16:creationId xmlns:a16="http://schemas.microsoft.com/office/drawing/2014/main" id="{433DE3CC-7317-486A-A81A-13F723B5B3D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57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2C229F-5374-4B89-A09C-0F47C18CA3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45"/>
          <a:stretch/>
        </p:blipFill>
        <p:spPr>
          <a:xfrm>
            <a:off x="543781" y="243348"/>
            <a:ext cx="11648219" cy="661465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9B75-645B-BC27-AEF9-0E2BA185E0F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19" y="6190111"/>
            <a:ext cx="52447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1A6CC8B-9020-4DD7-8C66-D33502B32F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20" y="3780115"/>
            <a:ext cx="5244700" cy="2219005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</a:t>
            </a:r>
            <a:br>
              <a:rPr lang="ru-RU" dirty="0"/>
            </a:br>
            <a:r>
              <a:rPr lang="ru-RU" dirty="0"/>
              <a:t>в три строки</a:t>
            </a:r>
            <a:endParaRPr lang="en-US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41BF73C-DF60-40F4-B0E6-B4043829A7C0}"/>
              </a:ext>
            </a:extLst>
          </p:cNvPr>
          <p:cNvSpPr/>
          <p:nvPr userDrawn="1"/>
        </p:nvSpPr>
        <p:spPr>
          <a:xfrm>
            <a:off x="337931" y="6559826"/>
            <a:ext cx="4320333" cy="2981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Т1">
            <a:extLst>
              <a:ext uri="{FF2B5EF4-FFF2-40B4-BE49-F238E27FC236}">
                <a16:creationId xmlns:a16="http://schemas.microsoft.com/office/drawing/2014/main" id="{293D68D5-1A16-41A9-9992-6319FA7F8C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618" y="443502"/>
            <a:ext cx="1608525" cy="5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7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Т1">
            <a:extLst>
              <a:ext uri="{FF2B5EF4-FFF2-40B4-BE49-F238E27FC236}">
                <a16:creationId xmlns:a16="http://schemas.microsoft.com/office/drawing/2014/main" id="{2AE3247A-DF3C-A42C-E954-B49EB1B599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32619" y="443920"/>
            <a:ext cx="1608525" cy="599485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8E6D1C3-42B7-499C-9065-E5DE466A72DA}"/>
              </a:ext>
            </a:extLst>
          </p:cNvPr>
          <p:cNvSpPr/>
          <p:nvPr userDrawn="1"/>
        </p:nvSpPr>
        <p:spPr>
          <a:xfrm>
            <a:off x="347870" y="6510130"/>
            <a:ext cx="8547555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4098C2-44BE-4385-87B8-60BEE2F4F3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518" t="-1" r="3820" b="215"/>
          <a:stretch/>
        </p:blipFill>
        <p:spPr>
          <a:xfrm rot="21101833">
            <a:off x="5204484" y="502339"/>
            <a:ext cx="7382851" cy="6864363"/>
          </a:xfrm>
          <a:custGeom>
            <a:avLst/>
            <a:gdLst>
              <a:gd name="connsiteX0" fmla="*/ 4190835 w 7348803"/>
              <a:gd name="connsiteY0" fmla="*/ 0 h 6474983"/>
              <a:gd name="connsiteX1" fmla="*/ 7348803 w 7348803"/>
              <a:gd name="connsiteY1" fmla="*/ 460855 h 6474983"/>
              <a:gd name="connsiteX2" fmla="*/ 7348803 w 7348803"/>
              <a:gd name="connsiteY2" fmla="*/ 932742 h 6474983"/>
              <a:gd name="connsiteX3" fmla="*/ 6540003 w 7348803"/>
              <a:gd name="connsiteY3" fmla="*/ 6474983 h 6474983"/>
              <a:gd name="connsiteX4" fmla="*/ 0 w 7348803"/>
              <a:gd name="connsiteY4" fmla="*/ 5520575 h 6474983"/>
              <a:gd name="connsiteX5" fmla="*/ 805639 w 7348803"/>
              <a:gd name="connsiteY5" fmla="*/ 0 h 647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8803" h="6474983">
                <a:moveTo>
                  <a:pt x="4190835" y="0"/>
                </a:moveTo>
                <a:lnTo>
                  <a:pt x="7348803" y="460855"/>
                </a:lnTo>
                <a:lnTo>
                  <a:pt x="7348803" y="932742"/>
                </a:lnTo>
                <a:lnTo>
                  <a:pt x="6540003" y="6474983"/>
                </a:lnTo>
                <a:lnTo>
                  <a:pt x="0" y="5520575"/>
                </a:lnTo>
                <a:lnTo>
                  <a:pt x="805639" y="0"/>
                </a:lnTo>
                <a:close/>
              </a:path>
            </a:pathLst>
          </a:cu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9B75-645B-BC27-AEF9-0E2BA185E0F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619" y="6190111"/>
            <a:ext cx="582750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20000"/>
              </a:lnSpc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dirty="0"/>
              <a:t>Подзаголовок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CCE93CD-53AF-4296-9DE1-95A5E6F4BA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19" y="3780115"/>
            <a:ext cx="5827503" cy="2219005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tx1"/>
                </a:solidFill>
                <a:latin typeface="ALS Hauss Medium" panose="00000600000000000000" pitchFamily="50" charset="0"/>
                <a:ea typeface="+mj-ea"/>
                <a:cs typeface="+mj-cs"/>
              </a:defRPr>
            </a:lvl1pPr>
          </a:lstStyle>
          <a:p>
            <a:r>
              <a:rPr lang="ru-RU" dirty="0"/>
              <a:t>Длинный заголовок </a:t>
            </a:r>
            <a:br>
              <a:rPr lang="ru-RU" dirty="0"/>
            </a:br>
            <a:r>
              <a:rPr lang="ru-RU" dirty="0"/>
              <a:t>в три строки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738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голубо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2B8846-9ACD-49CB-BA30-6B0773C46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19" y="442994"/>
            <a:ext cx="9415914" cy="59330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48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 dirty="0"/>
              <a:t>Обложка раздела</a:t>
            </a:r>
            <a:endParaRPr lang="en-US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63E473A9-D8F3-4E0E-B91B-3B189D614D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619" y="1434456"/>
            <a:ext cx="941591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lang="ru-RU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</a:pPr>
            <a:r>
              <a:rPr lang="ru-RU" dirty="0"/>
              <a:t>Подзаголовок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1FAE928-CF30-38CE-16BC-1E3A7FD996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  <p:sp>
        <p:nvSpPr>
          <p:cNvPr id="6" name="Полилиния: фигура 3">
            <a:extLst>
              <a:ext uri="{FF2B5EF4-FFF2-40B4-BE49-F238E27FC236}">
                <a16:creationId xmlns:a16="http://schemas.microsoft.com/office/drawing/2014/main" id="{E12E314E-C88A-4896-8274-7A1747551C9B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6243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темны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2B8846-9ACD-49CB-BA30-6B0773C46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619" y="442994"/>
            <a:ext cx="9415914" cy="59330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4800">
                <a:solidFill>
                  <a:schemeClr val="bg1"/>
                </a:solidFill>
                <a:latin typeface="ALS Hauss Medium" panose="00000600000000000000" pitchFamily="50" charset="0"/>
              </a:defRPr>
            </a:lvl1pPr>
          </a:lstStyle>
          <a:p>
            <a:r>
              <a:rPr lang="ru-RU" dirty="0"/>
              <a:t>Обложка раздела</a:t>
            </a:r>
            <a:endParaRPr lang="en-US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6F5BE6CC-BCDA-4FE1-9262-912C1FA52D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619" y="1434456"/>
            <a:ext cx="941591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lang="ru-RU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</a:pPr>
            <a:r>
              <a:rPr lang="ru-RU" dirty="0"/>
              <a:t>Подзаголовок</a:t>
            </a:r>
          </a:p>
        </p:txBody>
      </p:sp>
      <p:sp>
        <p:nvSpPr>
          <p:cNvPr id="5" name="Полилиния: фигура 3">
            <a:extLst>
              <a:ext uri="{FF2B5EF4-FFF2-40B4-BE49-F238E27FC236}">
                <a16:creationId xmlns:a16="http://schemas.microsoft.com/office/drawing/2014/main" id="{EC1D6D12-DA75-4AD6-BA68-6099119ABC21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376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одержани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1E6FEA-55A1-FDCA-E85E-196DB5BBCF3F}"/>
              </a:ext>
            </a:extLst>
          </p:cNvPr>
          <p:cNvSpPr txBox="1"/>
          <p:nvPr/>
        </p:nvSpPr>
        <p:spPr>
          <a:xfrm>
            <a:off x="431800" y="375858"/>
            <a:ext cx="8950682" cy="6647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ru-RU" sz="4800" b="0" kern="1200" spc="-150" baseline="0" dirty="0">
                <a:solidFill>
                  <a:schemeClr val="bg1"/>
                </a:solidFill>
                <a:latin typeface="ALS Hauss Medium" panose="00000600000000000000" pitchFamily="50" charset="0"/>
                <a:ea typeface="+mj-ea"/>
                <a:cs typeface="+mj-cs"/>
              </a:rPr>
              <a:t>Содержание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1C9C9AA4-C952-6470-6C12-FE661562D9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697229"/>
            <a:ext cx="565308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Пункты</a:t>
            </a:r>
          </a:p>
        </p:txBody>
      </p:sp>
      <p:sp>
        <p:nvSpPr>
          <p:cNvPr id="10" name="Полилиния: фигура 3">
            <a:extLst>
              <a:ext uri="{FF2B5EF4-FFF2-40B4-BE49-F238E27FC236}">
                <a16:creationId xmlns:a16="http://schemas.microsoft.com/office/drawing/2014/main" id="{BDA0C0D8-666B-401F-8A1D-20E3F9429698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1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038BE8-E1A9-61E0-D8C1-B16574AC25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361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Номер слайда 5">
            <a:extLst>
              <a:ext uri="{FF2B5EF4-FFF2-40B4-BE49-F238E27FC236}">
                <a16:creationId xmlns:a16="http://schemas.microsoft.com/office/drawing/2014/main" id="{C47D41CB-F2FD-4C2D-A122-236C5D1E919B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B6AE8A9-7019-4129-B9E5-0C9D32DC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лилиния: фигура 3">
            <a:extLst>
              <a:ext uri="{FF2B5EF4-FFF2-40B4-BE49-F238E27FC236}">
                <a16:creationId xmlns:a16="http://schemas.microsoft.com/office/drawing/2014/main" id="{14D9A3DD-9D17-26AB-4655-8B13193BB3E4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A8B37D52-36D9-4E44-80B3-5A8CD72A4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53292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4B08F-006B-41C1-86DE-CC7D9DD57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619" y="1268936"/>
            <a:ext cx="96162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bg2"/>
                </a:solidFill>
                <a:latin typeface="ALS Hauss" panose="00000500000000000000" pitchFamily="50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ru-RU" dirty="0"/>
              <a:t>Подзаголовок слайда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3249BE65-95EF-4D4A-95B8-C97ADF9A75BF}"/>
              </a:ext>
            </a:extLst>
          </p:cNvPr>
          <p:cNvSpPr txBox="1">
            <a:spLocks/>
          </p:cNvSpPr>
          <p:nvPr userDrawn="1"/>
        </p:nvSpPr>
        <p:spPr>
          <a:xfrm>
            <a:off x="0" y="6565920"/>
            <a:ext cx="432000" cy="12311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LS Hauss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ALS Haus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5FA568E-6C10-4CD1-B987-7DCC161BA1B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Полилиния: фигура 3">
            <a:extLst>
              <a:ext uri="{FF2B5EF4-FFF2-40B4-BE49-F238E27FC236}">
                <a16:creationId xmlns:a16="http://schemas.microsoft.com/office/drawing/2014/main" id="{4C6CF744-B727-4724-91FE-1B050CDA0DA1}"/>
              </a:ext>
            </a:extLst>
          </p:cNvPr>
          <p:cNvSpPr/>
          <p:nvPr userDrawn="1"/>
        </p:nvSpPr>
        <p:spPr>
          <a:xfrm>
            <a:off x="11196443" y="443503"/>
            <a:ext cx="562938" cy="401047"/>
          </a:xfrm>
          <a:custGeom>
            <a:avLst/>
            <a:gdLst>
              <a:gd name="connsiteX0" fmla="*/ 241705 w 564708"/>
              <a:gd name="connsiteY0" fmla="*/ 160605 h 402308"/>
              <a:gd name="connsiteX1" fmla="*/ 401911 w 564708"/>
              <a:gd name="connsiteY1" fmla="*/ 160605 h 402308"/>
              <a:gd name="connsiteX2" fmla="*/ 401911 w 564708"/>
              <a:gd name="connsiteY2" fmla="*/ 242103 h 402308"/>
              <a:gd name="connsiteX3" fmla="*/ 241705 w 564708"/>
              <a:gd name="connsiteY3" fmla="*/ 242103 h 402308"/>
              <a:gd name="connsiteX4" fmla="*/ 241705 w 564708"/>
              <a:gd name="connsiteY4" fmla="*/ 402309 h 402308"/>
              <a:gd name="connsiteX5" fmla="*/ 160207 w 564708"/>
              <a:gd name="connsiteY5" fmla="*/ 402309 h 402308"/>
              <a:gd name="connsiteX6" fmla="*/ 160207 w 564708"/>
              <a:gd name="connsiteY6" fmla="*/ 242103 h 402308"/>
              <a:gd name="connsiteX7" fmla="*/ 0 w 564708"/>
              <a:gd name="connsiteY7" fmla="*/ 242103 h 402308"/>
              <a:gd name="connsiteX8" fmla="*/ 0 w 564708"/>
              <a:gd name="connsiteY8" fmla="*/ 160605 h 402308"/>
              <a:gd name="connsiteX9" fmla="*/ 160207 w 564708"/>
              <a:gd name="connsiteY9" fmla="*/ 160605 h 402308"/>
              <a:gd name="connsiteX10" fmla="*/ 160207 w 564708"/>
              <a:gd name="connsiteY10" fmla="*/ 399 h 402308"/>
              <a:gd name="connsiteX11" fmla="*/ 241705 w 564708"/>
              <a:gd name="connsiteY11" fmla="*/ 399 h 402308"/>
              <a:gd name="connsiteX12" fmla="*/ 241705 w 564708"/>
              <a:gd name="connsiteY12" fmla="*/ 160605 h 402308"/>
              <a:gd name="connsiteX13" fmla="*/ 241705 w 564708"/>
              <a:gd name="connsiteY13" fmla="*/ 160605 h 402308"/>
              <a:gd name="connsiteX14" fmla="*/ 483210 w 564708"/>
              <a:gd name="connsiteY14" fmla="*/ 0 h 402308"/>
              <a:gd name="connsiteX15" fmla="*/ 483210 w 564708"/>
              <a:gd name="connsiteY15" fmla="*/ 402309 h 402308"/>
              <a:gd name="connsiteX16" fmla="*/ 564709 w 564708"/>
              <a:gd name="connsiteY16" fmla="*/ 402309 h 402308"/>
              <a:gd name="connsiteX17" fmla="*/ 564709 w 564708"/>
              <a:gd name="connsiteY17" fmla="*/ 0 h 402308"/>
              <a:gd name="connsiteX18" fmla="*/ 483210 w 564708"/>
              <a:gd name="connsiteY18" fmla="*/ 0 h 40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4708" h="4023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bg2"/>
          </a:solidFill>
          <a:ln w="198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9" name="Заголовок 5">
            <a:extLst>
              <a:ext uri="{FF2B5EF4-FFF2-40B4-BE49-F238E27FC236}">
                <a16:creationId xmlns:a16="http://schemas.microsoft.com/office/drawing/2014/main" id="{E00EF4DE-B783-4553-8F88-845E34CFB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defRPr sz="3000">
                <a:latin typeface="ALS Hauss Medium" panose="00000600000000000000" pitchFamily="50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31617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sv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1">
            <a:extLst>
              <a:ext uri="{FF2B5EF4-FFF2-40B4-BE49-F238E27FC236}">
                <a16:creationId xmlns:a16="http://schemas.microsoft.com/office/drawing/2014/main" id="{CA63CDCD-30A2-4DA6-B570-31B3BF14C402}"/>
              </a:ext>
            </a:extLst>
          </p:cNvPr>
          <p:cNvSpPr txBox="1">
            <a:spLocks/>
          </p:cNvSpPr>
          <p:nvPr userDrawn="1"/>
        </p:nvSpPr>
        <p:spPr>
          <a:xfrm>
            <a:off x="432619" y="5806118"/>
            <a:ext cx="9266646" cy="123111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5600520-68F8-4194-B838-9ECC75B7E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619" y="6132879"/>
            <a:ext cx="4114800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marL="0" algn="l" defTabSz="914400" rtl="0" eaLnBrk="1" latinLnBrk="0" hangingPunct="1">
              <a:defRPr lang="ru-RU" sz="800" b="0" i="0" kern="1200" dirty="0">
                <a:solidFill>
                  <a:schemeClr val="tx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59F9D2-AEFB-4622-8959-CCDFC34C043C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432618" y="6588000"/>
            <a:ext cx="4945380" cy="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706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89" r:id="rId5"/>
    <p:sldLayoutId id="2147483688" r:id="rId6"/>
    <p:sldLayoutId id="2147483663" r:id="rId7"/>
    <p:sldLayoutId id="2147483678" r:id="rId8"/>
    <p:sldLayoutId id="2147483679" r:id="rId9"/>
    <p:sldLayoutId id="2147483682" r:id="rId10"/>
    <p:sldLayoutId id="2147483681" r:id="rId11"/>
    <p:sldLayoutId id="2147483680" r:id="rId12"/>
    <p:sldLayoutId id="2147483683" r:id="rId13"/>
    <p:sldLayoutId id="2147483684" r:id="rId14"/>
    <p:sldLayoutId id="2147483692" r:id="rId15"/>
    <p:sldLayoutId id="2147483686" r:id="rId16"/>
    <p:sldLayoutId id="2147483693" r:id="rId17"/>
    <p:sldLayoutId id="2147483694" r:id="rId18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272" userDrawn="1">
          <p15:clr>
            <a:srgbClr val="BAE3F7"/>
          </p15:clr>
        </p15:guide>
        <p15:guide id="4" pos="393" userDrawn="1">
          <p15:clr>
            <a:srgbClr val="BAE3F7"/>
          </p15:clr>
        </p15:guide>
        <p15:guide id="5" pos="514" userDrawn="1">
          <p15:clr>
            <a:srgbClr val="BAE3F7"/>
          </p15:clr>
        </p15:guide>
        <p15:guide id="6" pos="634" userDrawn="1">
          <p15:clr>
            <a:srgbClr val="BAE3F7"/>
          </p15:clr>
        </p15:guide>
        <p15:guide id="7" pos="755" userDrawn="1">
          <p15:clr>
            <a:srgbClr val="BAE3F7"/>
          </p15:clr>
        </p15:guide>
        <p15:guide id="8" pos="876" userDrawn="1">
          <p15:clr>
            <a:srgbClr val="BAE3F7"/>
          </p15:clr>
        </p15:guide>
        <p15:guide id="9" pos="997" userDrawn="1">
          <p15:clr>
            <a:srgbClr val="BAE3F7"/>
          </p15:clr>
        </p15:guide>
        <p15:guide id="10" pos="1118" userDrawn="1">
          <p15:clr>
            <a:srgbClr val="BAE3F7"/>
          </p15:clr>
        </p15:guide>
        <p15:guide id="11" pos="1239" userDrawn="1">
          <p15:clr>
            <a:srgbClr val="BAE3F7"/>
          </p15:clr>
        </p15:guide>
        <p15:guide id="12" pos="1360" userDrawn="1">
          <p15:clr>
            <a:srgbClr val="BAE3F7"/>
          </p15:clr>
        </p15:guide>
        <p15:guide id="13" pos="1481" userDrawn="1">
          <p15:clr>
            <a:srgbClr val="BAE3F7"/>
          </p15:clr>
        </p15:guide>
        <p15:guide id="14" pos="1602" userDrawn="1">
          <p15:clr>
            <a:srgbClr val="BAE3F7"/>
          </p15:clr>
        </p15:guide>
        <p15:guide id="15" pos="1723" userDrawn="1">
          <p15:clr>
            <a:srgbClr val="BAE3F7"/>
          </p15:clr>
        </p15:guide>
        <p15:guide id="16" pos="1844" userDrawn="1">
          <p15:clr>
            <a:srgbClr val="BAE3F7"/>
          </p15:clr>
        </p15:guide>
        <p15:guide id="17" pos="1965" userDrawn="1">
          <p15:clr>
            <a:srgbClr val="BAE3F7"/>
          </p15:clr>
        </p15:guide>
        <p15:guide id="18" pos="2086" userDrawn="1">
          <p15:clr>
            <a:srgbClr val="BAE3F7"/>
          </p15:clr>
        </p15:guide>
        <p15:guide id="19" pos="2207" userDrawn="1">
          <p15:clr>
            <a:srgbClr val="BAE3F7"/>
          </p15:clr>
        </p15:guide>
        <p15:guide id="20" pos="2328" userDrawn="1">
          <p15:clr>
            <a:srgbClr val="BAE3F7"/>
          </p15:clr>
        </p15:guide>
        <p15:guide id="21" pos="2449" userDrawn="1">
          <p15:clr>
            <a:srgbClr val="BAE3F7"/>
          </p15:clr>
        </p15:guide>
        <p15:guide id="22" pos="2570" userDrawn="1">
          <p15:clr>
            <a:srgbClr val="BAE3F7"/>
          </p15:clr>
        </p15:guide>
        <p15:guide id="23" pos="2691" userDrawn="1">
          <p15:clr>
            <a:srgbClr val="BAE3F7"/>
          </p15:clr>
        </p15:guide>
        <p15:guide id="24" pos="2811" userDrawn="1">
          <p15:clr>
            <a:srgbClr val="BAE3F7"/>
          </p15:clr>
        </p15:guide>
        <p15:guide id="25" pos="2932" userDrawn="1">
          <p15:clr>
            <a:srgbClr val="BAE3F7"/>
          </p15:clr>
        </p15:guide>
        <p15:guide id="26" pos="3053" userDrawn="1">
          <p15:clr>
            <a:srgbClr val="BAE3F7"/>
          </p15:clr>
        </p15:guide>
        <p15:guide id="27" pos="3174" userDrawn="1">
          <p15:clr>
            <a:srgbClr val="BAE3F7"/>
          </p15:clr>
        </p15:guide>
        <p15:guide id="28" pos="3295" userDrawn="1">
          <p15:clr>
            <a:srgbClr val="BAE3F7"/>
          </p15:clr>
        </p15:guide>
        <p15:guide id="29" pos="3416" userDrawn="1">
          <p15:clr>
            <a:srgbClr val="BAE3F7"/>
          </p15:clr>
        </p15:guide>
        <p15:guide id="30" pos="3537" userDrawn="1">
          <p15:clr>
            <a:srgbClr val="BAE3F7"/>
          </p15:clr>
        </p15:guide>
        <p15:guide id="31" pos="3658" userDrawn="1">
          <p15:clr>
            <a:srgbClr val="BAE3F7"/>
          </p15:clr>
        </p15:guide>
        <p15:guide id="32" pos="3779" userDrawn="1">
          <p15:clr>
            <a:srgbClr val="BAE3F7"/>
          </p15:clr>
        </p15:guide>
        <p15:guide id="33" pos="3900" userDrawn="1">
          <p15:clr>
            <a:srgbClr val="BAE3F7"/>
          </p15:clr>
        </p15:guide>
        <p15:guide id="34" pos="4021" userDrawn="1">
          <p15:clr>
            <a:srgbClr val="BAE3F7"/>
          </p15:clr>
        </p15:guide>
        <p15:guide id="35" pos="4142" userDrawn="1">
          <p15:clr>
            <a:srgbClr val="BAE3F7"/>
          </p15:clr>
        </p15:guide>
        <p15:guide id="36" pos="4263" userDrawn="1">
          <p15:clr>
            <a:srgbClr val="BAE3F7"/>
          </p15:clr>
        </p15:guide>
        <p15:guide id="37" pos="4384" userDrawn="1">
          <p15:clr>
            <a:srgbClr val="BAE3F7"/>
          </p15:clr>
        </p15:guide>
        <p15:guide id="38" pos="4505" userDrawn="1">
          <p15:clr>
            <a:srgbClr val="BAE3F7"/>
          </p15:clr>
        </p15:guide>
        <p15:guide id="39" pos="4626" userDrawn="1">
          <p15:clr>
            <a:srgbClr val="BAE3F7"/>
          </p15:clr>
        </p15:guide>
        <p15:guide id="40" pos="4747" userDrawn="1">
          <p15:clr>
            <a:srgbClr val="BAE3F7"/>
          </p15:clr>
        </p15:guide>
        <p15:guide id="41" pos="4868" userDrawn="1">
          <p15:clr>
            <a:srgbClr val="BAE3F7"/>
          </p15:clr>
        </p15:guide>
        <p15:guide id="42" pos="4988" userDrawn="1">
          <p15:clr>
            <a:srgbClr val="BAE3F7"/>
          </p15:clr>
        </p15:guide>
        <p15:guide id="43" pos="5109" userDrawn="1">
          <p15:clr>
            <a:srgbClr val="BAE3F7"/>
          </p15:clr>
        </p15:guide>
        <p15:guide id="44" pos="5230" userDrawn="1">
          <p15:clr>
            <a:srgbClr val="BAE3F7"/>
          </p15:clr>
        </p15:guide>
        <p15:guide id="45" pos="5351" userDrawn="1">
          <p15:clr>
            <a:srgbClr val="BAE3F7"/>
          </p15:clr>
        </p15:guide>
        <p15:guide id="46" pos="5472" userDrawn="1">
          <p15:clr>
            <a:srgbClr val="BAE3F7"/>
          </p15:clr>
        </p15:guide>
        <p15:guide id="47" pos="5593" userDrawn="1">
          <p15:clr>
            <a:srgbClr val="BAE3F7"/>
          </p15:clr>
        </p15:guide>
        <p15:guide id="48" pos="5714" userDrawn="1">
          <p15:clr>
            <a:srgbClr val="BAE3F7"/>
          </p15:clr>
        </p15:guide>
        <p15:guide id="49" pos="5835" userDrawn="1">
          <p15:clr>
            <a:srgbClr val="BAE3F7"/>
          </p15:clr>
        </p15:guide>
        <p15:guide id="50" pos="5956" userDrawn="1">
          <p15:clr>
            <a:srgbClr val="BAE3F7"/>
          </p15:clr>
        </p15:guide>
        <p15:guide id="51" pos="6077" userDrawn="1">
          <p15:clr>
            <a:srgbClr val="BAE3F7"/>
          </p15:clr>
        </p15:guide>
        <p15:guide id="52" pos="6198" userDrawn="1">
          <p15:clr>
            <a:srgbClr val="BAE3F7"/>
          </p15:clr>
        </p15:guide>
        <p15:guide id="53" pos="6319" userDrawn="1">
          <p15:clr>
            <a:srgbClr val="BAE3F7"/>
          </p15:clr>
        </p15:guide>
        <p15:guide id="54" pos="6440" userDrawn="1">
          <p15:clr>
            <a:srgbClr val="BAE3F7"/>
          </p15:clr>
        </p15:guide>
        <p15:guide id="55" pos="6561" userDrawn="1">
          <p15:clr>
            <a:srgbClr val="BAE3F7"/>
          </p15:clr>
        </p15:guide>
        <p15:guide id="56" pos="6682" userDrawn="1">
          <p15:clr>
            <a:srgbClr val="BAE3F7"/>
          </p15:clr>
        </p15:guide>
        <p15:guide id="57" pos="6803" userDrawn="1">
          <p15:clr>
            <a:srgbClr val="BAE3F7"/>
          </p15:clr>
        </p15:guide>
        <p15:guide id="58" pos="6924" userDrawn="1">
          <p15:clr>
            <a:srgbClr val="BAE3F7"/>
          </p15:clr>
        </p15:guide>
        <p15:guide id="59" pos="7045" userDrawn="1">
          <p15:clr>
            <a:srgbClr val="BAE3F7"/>
          </p15:clr>
        </p15:guide>
        <p15:guide id="60" pos="7165" userDrawn="1">
          <p15:clr>
            <a:srgbClr val="BAE3F7"/>
          </p15:clr>
        </p15:guide>
        <p15:guide id="61" pos="7286" userDrawn="1">
          <p15:clr>
            <a:srgbClr val="BAE3F7"/>
          </p15:clr>
        </p15:guide>
        <p15:guide id="62" pos="7407" userDrawn="1">
          <p15:clr>
            <a:srgbClr val="BAE3F7"/>
          </p15:clr>
        </p15:guide>
        <p15:guide id="65" orient="horz" pos="272" userDrawn="1">
          <p15:clr>
            <a:srgbClr val="BAE3F7"/>
          </p15:clr>
        </p15:guide>
        <p15:guide id="66" orient="horz" pos="393" userDrawn="1">
          <p15:clr>
            <a:srgbClr val="BAE3F7"/>
          </p15:clr>
        </p15:guide>
        <p15:guide id="67" orient="horz" pos="515" userDrawn="1">
          <p15:clr>
            <a:srgbClr val="BAE3F7"/>
          </p15:clr>
        </p15:guide>
        <p15:guide id="68" orient="horz" pos="637" userDrawn="1">
          <p15:clr>
            <a:srgbClr val="BAE3F7"/>
          </p15:clr>
        </p15:guide>
        <p15:guide id="69" orient="horz" pos="759" userDrawn="1">
          <p15:clr>
            <a:srgbClr val="BAE3F7"/>
          </p15:clr>
        </p15:guide>
        <p15:guide id="70" orient="horz" pos="881" userDrawn="1">
          <p15:clr>
            <a:srgbClr val="BAE3F7"/>
          </p15:clr>
        </p15:guide>
        <p15:guide id="71" orient="horz" pos="1002" userDrawn="1">
          <p15:clr>
            <a:srgbClr val="BAE3F7"/>
          </p15:clr>
        </p15:guide>
        <p15:guide id="72" orient="horz" pos="1124" userDrawn="1">
          <p15:clr>
            <a:srgbClr val="BAE3F7"/>
          </p15:clr>
        </p15:guide>
        <p15:guide id="73" orient="horz" pos="1246" userDrawn="1">
          <p15:clr>
            <a:srgbClr val="BAE3F7"/>
          </p15:clr>
        </p15:guide>
        <p15:guide id="74" orient="horz" pos="1368" userDrawn="1">
          <p15:clr>
            <a:srgbClr val="BAE3F7"/>
          </p15:clr>
        </p15:guide>
        <p15:guide id="75" orient="horz" pos="1490" userDrawn="1">
          <p15:clr>
            <a:srgbClr val="BAE3F7"/>
          </p15:clr>
        </p15:guide>
        <p15:guide id="76" orient="horz" pos="1611" userDrawn="1">
          <p15:clr>
            <a:srgbClr val="BAE3F7"/>
          </p15:clr>
        </p15:guide>
        <p15:guide id="77" orient="horz" pos="1733" userDrawn="1">
          <p15:clr>
            <a:srgbClr val="BAE3F7"/>
          </p15:clr>
        </p15:guide>
        <p15:guide id="78" orient="horz" pos="1855" userDrawn="1">
          <p15:clr>
            <a:srgbClr val="BAE3F7"/>
          </p15:clr>
        </p15:guide>
        <p15:guide id="79" orient="horz" pos="1977" userDrawn="1">
          <p15:clr>
            <a:srgbClr val="BAE3F7"/>
          </p15:clr>
        </p15:guide>
        <p15:guide id="80" orient="horz" pos="2099" userDrawn="1">
          <p15:clr>
            <a:srgbClr val="BAE3F7"/>
          </p15:clr>
        </p15:guide>
        <p15:guide id="81" orient="horz" pos="2220" userDrawn="1">
          <p15:clr>
            <a:srgbClr val="BAE3F7"/>
          </p15:clr>
        </p15:guide>
        <p15:guide id="82" orient="horz" pos="2342" userDrawn="1">
          <p15:clr>
            <a:srgbClr val="BAE3F7"/>
          </p15:clr>
        </p15:guide>
        <p15:guide id="83" orient="horz" pos="2464" userDrawn="1">
          <p15:clr>
            <a:srgbClr val="BAE3F7"/>
          </p15:clr>
        </p15:guide>
        <p15:guide id="84" orient="horz" pos="2586" userDrawn="1">
          <p15:clr>
            <a:srgbClr val="BAE3F7"/>
          </p15:clr>
        </p15:guide>
        <p15:guide id="85" orient="horz" pos="2708" userDrawn="1">
          <p15:clr>
            <a:srgbClr val="BAE3F7"/>
          </p15:clr>
        </p15:guide>
        <p15:guide id="86" orient="horz" pos="2829" userDrawn="1">
          <p15:clr>
            <a:srgbClr val="BAE3F7"/>
          </p15:clr>
        </p15:guide>
        <p15:guide id="87" orient="horz" pos="2951" userDrawn="1">
          <p15:clr>
            <a:srgbClr val="BAE3F7"/>
          </p15:clr>
        </p15:guide>
        <p15:guide id="88" orient="horz" pos="3073" userDrawn="1">
          <p15:clr>
            <a:srgbClr val="BAE3F7"/>
          </p15:clr>
        </p15:guide>
        <p15:guide id="89" orient="horz" pos="3195" userDrawn="1">
          <p15:clr>
            <a:srgbClr val="BAE3F7"/>
          </p15:clr>
        </p15:guide>
        <p15:guide id="90" orient="horz" pos="3317" userDrawn="1">
          <p15:clr>
            <a:srgbClr val="BAE3F7"/>
          </p15:clr>
        </p15:guide>
        <p15:guide id="91" orient="horz" pos="3438" userDrawn="1">
          <p15:clr>
            <a:srgbClr val="BAE3F7"/>
          </p15:clr>
        </p15:guide>
        <p15:guide id="92" orient="horz" pos="3560" userDrawn="1">
          <p15:clr>
            <a:srgbClr val="BAE3F7"/>
          </p15:clr>
        </p15:guide>
        <p15:guide id="93" orient="horz" pos="3682" userDrawn="1">
          <p15:clr>
            <a:srgbClr val="BAE3F7"/>
          </p15:clr>
        </p15:guide>
        <p15:guide id="94" orient="horz" pos="3804" userDrawn="1">
          <p15:clr>
            <a:srgbClr val="BAE3F7"/>
          </p15:clr>
        </p15:guide>
        <p15:guide id="95" orient="horz" pos="3926" userDrawn="1">
          <p15:clr>
            <a:srgbClr val="BAE3F7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10FF0D5-7F88-43E1-B405-C5DDBFBAB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9F7067C-F769-4D51-A53B-5D9A86629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20" y="5241989"/>
            <a:ext cx="7761469" cy="757130"/>
          </a:xfrm>
        </p:spPr>
        <p:txBody>
          <a:bodyPr/>
          <a:lstStyle/>
          <a:p>
            <a:r>
              <a:rPr lang="ru-RU" dirty="0" err="1"/>
              <a:t>Синх</a:t>
            </a:r>
            <a:r>
              <a:rPr lang="ru-RU" dirty="0"/>
              <a:t>/Асин интеграции</a:t>
            </a:r>
          </a:p>
        </p:txBody>
      </p:sp>
    </p:spTree>
    <p:extLst>
      <p:ext uri="{BB962C8B-B14F-4D97-AF65-F5344CB8AC3E}">
        <p14:creationId xmlns:p14="http://schemas.microsoft.com/office/powerpoint/2010/main" val="552029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991D7BA5-C832-4502-AD65-321C71D66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0AB28E6-AC3D-4653-B59D-08FBB639C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en-US" dirty="0"/>
              <a:t>JMS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38DE9A-D57C-4B88-B1BD-711D4A9204C1}"/>
              </a:ext>
            </a:extLst>
          </p:cNvPr>
          <p:cNvSpPr txBox="1"/>
          <p:nvPr/>
        </p:nvSpPr>
        <p:spPr>
          <a:xfrm>
            <a:off x="432619" y="1027522"/>
            <a:ext cx="104836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Сообщение JMS состоит из заголовка, поля свойств и тела: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Заголовок хранит мета информацию сообщения, заполняемую автоматически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Поле свойств схоже с заголовком, но оно заполняется </a:t>
            </a:r>
            <a:r>
              <a:rPr lang="ru-RU" dirty="0" err="1"/>
              <a:t>программно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Тело содержит полезную нагрузку сообщения.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A4B2C3-6B3F-4ED6-ADAD-6CAFEC50C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760" y="2944995"/>
            <a:ext cx="9382125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403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C88C1265-C769-41F7-B59E-B8B534EC1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F379441-F724-44A0-BB3F-FF5D1802C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en-US" dirty="0"/>
              <a:t>Apache ActiveMQ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01FF54-B5B2-4FC4-9215-189FF932CC1D}"/>
              </a:ext>
            </a:extLst>
          </p:cNvPr>
          <p:cNvSpPr txBox="1"/>
          <p:nvPr/>
        </p:nvSpPr>
        <p:spPr>
          <a:xfrm>
            <a:off x="716437" y="1282045"/>
            <a:ext cx="99829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JMS-</a:t>
            </a:r>
            <a:r>
              <a:rPr lang="ru-RU" dirty="0"/>
              <a:t>совместимый </a:t>
            </a:r>
            <a:r>
              <a:rPr lang="en-US" dirty="0"/>
              <a:t>MOM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Кластеризация для масштабируемой высокой производительности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Репликация для обеспечения высокой доступности и отказоустойчивости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Протоколы: </a:t>
            </a:r>
            <a:r>
              <a:rPr lang="en-US" dirty="0"/>
              <a:t>REST, AMQP, MQTT, Stomp, </a:t>
            </a:r>
            <a:r>
              <a:rPr lang="en-US" dirty="0" err="1"/>
              <a:t>Openwire</a:t>
            </a:r>
            <a:r>
              <a:rPr lang="en-US" dirty="0"/>
              <a:t>, XMPP, WS Notification...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Языки: </a:t>
            </a:r>
            <a:r>
              <a:rPr lang="en-US" dirty="0"/>
              <a:t>Java, C#, C++, Erlang, Go, Python, Ruby, </a:t>
            </a:r>
            <a:r>
              <a:rPr lang="en-US" dirty="0" err="1"/>
              <a:t>Tcl</a:t>
            </a:r>
            <a:r>
              <a:rPr lang="en-US" dirty="0"/>
              <a:t>/</a:t>
            </a:r>
            <a:r>
              <a:rPr lang="en-US" dirty="0" err="1"/>
              <a:t>tk</a:t>
            </a:r>
            <a:r>
              <a:rPr lang="en-US" dirty="0"/>
              <a:t>, 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39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C3271D8E-48B2-4F3A-9C14-55868ADE5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E8469DD-DFF0-4003-9994-0699EB6B1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en-US" dirty="0"/>
              <a:t>Apache ActiveMQ Artemis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1A1AB2-712E-4747-A09B-7D98F8B5A704}"/>
              </a:ext>
            </a:extLst>
          </p:cNvPr>
          <p:cNvSpPr txBox="1"/>
          <p:nvPr/>
        </p:nvSpPr>
        <p:spPr>
          <a:xfrm>
            <a:off x="565608" y="1150070"/>
            <a:ext cx="4114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Набор </a:t>
            </a:r>
            <a:r>
              <a:rPr lang="ru-RU" dirty="0" err="1"/>
              <a:t>Java</a:t>
            </a:r>
            <a:r>
              <a:rPr lang="ru-RU" dirty="0"/>
              <a:t>-объектов (POJO)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Журнал постоянного хранения со сверхвысокой производительностью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Неблокирующий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Встраиваемый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/>
              <a:t>Кластеризованный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E96008-A2B7-4BC1-83FC-81336EC50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9174" y="423292"/>
            <a:ext cx="619125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939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09C5C73-F912-4498-95D5-2656B0035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50A143F-9A3B-4F00-AE89-3245E12D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en-US" dirty="0"/>
              <a:t>Apache Kafka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2760D3-3467-4E3B-9873-D087D5259B9D}"/>
              </a:ext>
            </a:extLst>
          </p:cNvPr>
          <p:cNvSpPr txBox="1"/>
          <p:nvPr/>
        </p:nvSpPr>
        <p:spPr>
          <a:xfrm>
            <a:off x="432619" y="1168924"/>
            <a:ext cx="115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/>
              <a:t>Apache</a:t>
            </a:r>
            <a:r>
              <a:rPr lang="ru-RU" dirty="0"/>
              <a:t> </a:t>
            </a:r>
            <a:r>
              <a:rPr lang="ru-RU" dirty="0" err="1"/>
              <a:t>Kafka</a:t>
            </a:r>
            <a:r>
              <a:rPr lang="ru-RU" dirty="0"/>
              <a:t> – это распределенная потоковая платформа, позволяющая обрабатывать триллионы событий в день.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49F5C9-BD67-44CF-A97C-0A5A60D3A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82" y="2326751"/>
            <a:ext cx="4800600" cy="33623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F44923-2AB7-4F31-839E-11D7C9D21401}"/>
              </a:ext>
            </a:extLst>
          </p:cNvPr>
          <p:cNvSpPr txBox="1"/>
          <p:nvPr/>
        </p:nvSpPr>
        <p:spPr>
          <a:xfrm>
            <a:off x="5505254" y="2262433"/>
            <a:ext cx="63725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Kafka</a:t>
            </a:r>
            <a:r>
              <a:rPr lang="ru-RU" dirty="0"/>
              <a:t> гарантирует: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минимальные задержки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высокую пропускную способность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предоставляет отказоустойчивые конвейеры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работающие по принципу «публикация/подписка»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позволяет обрабатывать потоки событий</a:t>
            </a:r>
          </a:p>
        </p:txBody>
      </p:sp>
    </p:spTree>
    <p:extLst>
      <p:ext uri="{BB962C8B-B14F-4D97-AF65-F5344CB8AC3E}">
        <p14:creationId xmlns:p14="http://schemas.microsoft.com/office/powerpoint/2010/main" val="134039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9960B768-E715-4541-8BE2-82185AF3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36EDC25-13AF-4D86-829D-24A9C8802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 err="1"/>
              <a:t>Apache</a:t>
            </a:r>
            <a:r>
              <a:rPr lang="ru-RU" dirty="0"/>
              <a:t> </a:t>
            </a:r>
            <a:r>
              <a:rPr lang="ru-RU" dirty="0" err="1"/>
              <a:t>Kafka</a:t>
            </a:r>
            <a:r>
              <a:rPr lang="ru-RU" dirty="0"/>
              <a:t>: производители и потребители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BD7757-4470-4C61-9A28-E0C0E3E9359D}"/>
              </a:ext>
            </a:extLst>
          </p:cNvPr>
          <p:cNvSpPr txBox="1"/>
          <p:nvPr/>
        </p:nvSpPr>
        <p:spPr>
          <a:xfrm>
            <a:off x="292231" y="1065229"/>
            <a:ext cx="11623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Производители публикуют сообщения в темы (</a:t>
            </a:r>
            <a:r>
              <a:rPr lang="ru-RU" dirty="0" err="1"/>
              <a:t>topic</a:t>
            </a:r>
            <a:r>
              <a:rPr lang="ru-RU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Темы могут быть разделены на разделы и реплицированы. </a:t>
            </a:r>
          </a:p>
          <a:p>
            <a:r>
              <a:rPr lang="ru-RU" dirty="0"/>
              <a:t>Потребители подписываются на сообщения на определенную «тему».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Потребители могут группироваться для распределения нагрузки.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37D22DC-68EE-4597-ACF7-848FD3D3E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965" y="2637442"/>
            <a:ext cx="8505825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130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F7494358-F27F-4F74-BC04-9E19E722D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2F8D9B1-29A8-4F8C-AE76-E55290A9E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 err="1"/>
              <a:t>Apache</a:t>
            </a:r>
            <a:r>
              <a:rPr lang="ru-RU" dirty="0"/>
              <a:t> </a:t>
            </a:r>
            <a:r>
              <a:rPr lang="ru-RU" dirty="0" err="1"/>
              <a:t>Kafka</a:t>
            </a:r>
            <a:r>
              <a:rPr lang="ru-RU" dirty="0"/>
              <a:t>: Топики и </a:t>
            </a:r>
            <a:r>
              <a:rPr lang="ru-RU" dirty="0" err="1"/>
              <a:t>партиции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F68AA1-14B8-4368-9A0C-05B607A0F1DA}"/>
              </a:ext>
            </a:extLst>
          </p:cNvPr>
          <p:cNvSpPr txBox="1"/>
          <p:nvPr/>
        </p:nvSpPr>
        <p:spPr>
          <a:xfrm>
            <a:off x="358219" y="1046375"/>
            <a:ext cx="11312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/>
              <a:t>Topic</a:t>
            </a:r>
            <a:r>
              <a:rPr lang="ru-RU" dirty="0"/>
              <a:t> = категория «тема» сообщений, разделенная на </a:t>
            </a:r>
            <a:r>
              <a:rPr lang="ru-RU" dirty="0" err="1"/>
              <a:t>партиции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/>
              <a:t>Partition</a:t>
            </a:r>
            <a:r>
              <a:rPr lang="ru-RU" dirty="0"/>
              <a:t> = Сортированный, нумерованный поток сообщений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Издатель решает, в какой теме (топике) разместить каждое сообщение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Подписчик решает, из какой темы (топика) извлекать сообщения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5F6BC2-0F6D-4836-8868-156B6203A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386" y="2700828"/>
            <a:ext cx="9039225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492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F7E9BF7-DD87-4EFD-BD67-A7F846EB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https://martin.kleppmann.com/2015/05/27/logs-for-data-infrastructure.html</a:t>
            </a:r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58F2D3B-0C13-47D3-9223-5513051C9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 err="1"/>
              <a:t>Apache</a:t>
            </a:r>
            <a:r>
              <a:rPr lang="ru-RU" dirty="0"/>
              <a:t> </a:t>
            </a:r>
            <a:r>
              <a:rPr lang="ru-RU" dirty="0" err="1"/>
              <a:t>Kafka</a:t>
            </a:r>
            <a:r>
              <a:rPr lang="ru-RU" dirty="0"/>
              <a:t> – журналы для интеграции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7BDF159-7EA2-43F8-82E9-E3DB88BAC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162" y="1028700"/>
            <a:ext cx="578167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7165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80018A66-8021-48C3-A5B4-ADB4E9F2D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https://martin.kleppmann.com/2015/05/27/logs-for-data-infrastructure.html</a:t>
            </a:r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387F408-A753-4152-8DDD-C29C5C99A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 err="1"/>
              <a:t>Apache</a:t>
            </a:r>
            <a:r>
              <a:rPr lang="ru-RU" dirty="0"/>
              <a:t> </a:t>
            </a:r>
            <a:r>
              <a:rPr lang="ru-RU" dirty="0" err="1"/>
              <a:t>Kafka</a:t>
            </a:r>
            <a:r>
              <a:rPr lang="ru-RU" dirty="0"/>
              <a:t> – журналы для интеграции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991785-BF76-4181-AE95-3C78879DA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087" y="900112"/>
            <a:ext cx="6981825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596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81FF15B-ADFE-4572-BA49-341BE9344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https://martin.kleppmann.com/2015/05/27/logs-for-data-infrastructure.html</a:t>
            </a:r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B40962B-FE26-481F-BDDF-922C9F065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 err="1"/>
              <a:t>Apache</a:t>
            </a:r>
            <a:r>
              <a:rPr lang="ru-RU" dirty="0"/>
              <a:t> </a:t>
            </a:r>
            <a:r>
              <a:rPr lang="ru-RU" dirty="0" err="1"/>
              <a:t>Kafka</a:t>
            </a:r>
            <a:r>
              <a:rPr lang="ru-RU" dirty="0"/>
              <a:t> – журналы для интеграции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D4D508-FF72-4C0A-96B9-A2A35A927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475" y="909637"/>
            <a:ext cx="7639050" cy="503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89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D2856821-9456-44E4-AF3B-78FFEF192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9975B3B-6DB7-4398-B821-E51C36D51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 err="1"/>
              <a:t>Apache</a:t>
            </a:r>
            <a:r>
              <a:rPr lang="ru-RU" dirty="0"/>
              <a:t> </a:t>
            </a:r>
            <a:r>
              <a:rPr lang="ru-RU" dirty="0" err="1"/>
              <a:t>Kafka</a:t>
            </a:r>
            <a:r>
              <a:rPr lang="ru-RU" dirty="0"/>
              <a:t> – журналы для интеграции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2648109-8900-4C8B-B39E-299480B3D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337" y="704850"/>
            <a:ext cx="7553325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97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DB3C66DF-70B4-4140-945D-EEC38EE4F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2BD6C6B-28C7-4026-9DA6-5F261008B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b="1" dirty="0"/>
              <a:t>Синхронная интеграция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FD95D-F266-417C-9E44-9353B7EF04F9}"/>
              </a:ext>
            </a:extLst>
          </p:cNvPr>
          <p:cNvSpPr txBox="1"/>
          <p:nvPr/>
        </p:nvSpPr>
        <p:spPr>
          <a:xfrm>
            <a:off x="432619" y="1395166"/>
            <a:ext cx="60435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Синхронная интеграция</a:t>
            </a:r>
            <a:r>
              <a:rPr lang="ru-RU" dirty="0"/>
              <a:t>, это такая интеграция, при которой система, отправившая запрос (назовем её система-1), не продолжает свою работу до тех пор, пока не получит ответ от системы-обработчика запроса (система-2).</a:t>
            </a:r>
          </a:p>
          <a:p>
            <a:r>
              <a:rPr lang="ru-RU" dirty="0"/>
              <a:t>Яркий пример из жизни – предложение руки и сердца: пока от второй половинки не будет получен ответ «да», свадьба не состоится (нелегитимные взаимодействия с жертвой партнером мы сейчас не рассматриваем).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74F23A-247E-48FC-A6CF-1DDE8E59B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8020" y="1395166"/>
            <a:ext cx="51816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0456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7B88050-3E29-4388-9171-7675B98A3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CD531DC-17FB-4140-ADBF-BF20B52F9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 err="1"/>
              <a:t>Apache</a:t>
            </a:r>
            <a:r>
              <a:rPr lang="ru-RU" dirty="0"/>
              <a:t> </a:t>
            </a:r>
            <a:r>
              <a:rPr lang="ru-RU" dirty="0" err="1"/>
              <a:t>Kafka</a:t>
            </a:r>
            <a:r>
              <a:rPr lang="ru-RU" dirty="0"/>
              <a:t> – журналы для интеграции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DB66805-931C-4C4F-8C17-C11D55C25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012" y="891158"/>
            <a:ext cx="7419975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20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7871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BE5F5BD-40CA-41DC-8135-CC6342D0B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AAF5F0F-8B1C-498B-A6ED-D7D6CEEBC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b="1" dirty="0"/>
              <a:t>Асинхронная интеграция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70E0E4-5D58-4B85-A8F7-BA2289536520}"/>
              </a:ext>
            </a:extLst>
          </p:cNvPr>
          <p:cNvSpPr txBox="1"/>
          <p:nvPr/>
        </p:nvSpPr>
        <p:spPr>
          <a:xfrm>
            <a:off x="432619" y="1310326"/>
            <a:ext cx="52234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Асинхронная интеграция</a:t>
            </a:r>
            <a:r>
              <a:rPr lang="ru-RU" dirty="0"/>
              <a:t>, это такая интеграция, при которой система-1 не дожидается ответа от системы-2. В данном случае ответ системе-1 может быть либо совсем не нужен. Например, если речь идёт о логировании действий, либо о ситуациях, когда получение ответа не влияет на дальнейшее выполнение функций системы.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334A5B-63E3-4DC9-A531-E6DC009C6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22" y="1394774"/>
            <a:ext cx="573405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702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B7059366-A794-4166-BDD2-A15DC022B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8E2077F-EB2A-4851-8AFA-3193496D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/>
              <a:t>Очереди и топики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89F8DE-29AA-451F-808C-9D9E81234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843533"/>
            <a:ext cx="8001000" cy="559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74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344508FD-03C8-4F4D-B1C6-1B364AEF5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E9B3BD3-5A8B-49E4-A744-74ACB3895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/>
              <a:t>Точка-точка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46C2B6D-EBFA-44A3-A8FF-70B48AE3C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9" y="1743075"/>
            <a:ext cx="5591175" cy="3371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CE27AD-7ED9-4BC4-B133-D4B9FC7A047B}"/>
              </a:ext>
            </a:extLst>
          </p:cNvPr>
          <p:cNvSpPr txBox="1"/>
          <p:nvPr/>
        </p:nvSpPr>
        <p:spPr>
          <a:xfrm>
            <a:off x="6278252" y="1348033"/>
            <a:ext cx="54811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 идете на почту, чтобы отправить другу</a:t>
            </a:r>
          </a:p>
          <a:p>
            <a:r>
              <a:rPr lang="ru-RU" dirty="0"/>
              <a:t>посылку. Подходите к окошку и вручаете</a:t>
            </a:r>
          </a:p>
          <a:p>
            <a:r>
              <a:rPr lang="ru-RU" dirty="0"/>
              <a:t>сотруднику почты посылку.</a:t>
            </a:r>
          </a:p>
          <a:p>
            <a:endParaRPr lang="ru-RU" dirty="0"/>
          </a:p>
          <a:p>
            <a:r>
              <a:rPr lang="ru-RU" dirty="0"/>
              <a:t>Сотрудник забирает посылку и выдает вам</a:t>
            </a:r>
          </a:p>
          <a:p>
            <a:r>
              <a:rPr lang="ru-RU" dirty="0"/>
              <a:t>квитанцию. Другу не нужно быть дома в момент</a:t>
            </a:r>
          </a:p>
          <a:p>
            <a:r>
              <a:rPr lang="ru-RU" dirty="0"/>
              <a:t>отправки посылки. Вы уверены, что посылка будет</a:t>
            </a:r>
          </a:p>
          <a:p>
            <a:r>
              <a:rPr lang="ru-RU" dirty="0"/>
              <a:t>доставлена другу в какой-то момент в будущем, и</a:t>
            </a:r>
          </a:p>
          <a:p>
            <a:r>
              <a:rPr lang="ru-RU" dirty="0"/>
              <a:t>можете продолжать заниматься своими делами.</a:t>
            </a:r>
          </a:p>
          <a:p>
            <a:endParaRPr lang="ru-RU" dirty="0"/>
          </a:p>
          <a:p>
            <a:r>
              <a:rPr lang="ru-RU" dirty="0"/>
              <a:t>Позже, в какой-то момент, ваш друг получает</a:t>
            </a:r>
          </a:p>
          <a:p>
            <a:r>
              <a:rPr lang="ru-RU" dirty="0"/>
              <a:t>посылку.</a:t>
            </a:r>
          </a:p>
        </p:txBody>
      </p:sp>
    </p:spTree>
    <p:extLst>
      <p:ext uri="{BB962C8B-B14F-4D97-AF65-F5344CB8AC3E}">
        <p14:creationId xmlns:p14="http://schemas.microsoft.com/office/powerpoint/2010/main" val="934366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4624A54-E644-416D-9DA2-B409EA54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E856FE8-2CE4-40C1-99F3-09023E1AB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/>
              <a:t>Публикация-подписчик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00AAED-66AD-4507-AE56-170B00B0B1C5}"/>
              </a:ext>
            </a:extLst>
          </p:cNvPr>
          <p:cNvSpPr txBox="1"/>
          <p:nvPr/>
        </p:nvSpPr>
        <p:spPr>
          <a:xfrm>
            <a:off x="499621" y="1668544"/>
            <a:ext cx="95395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 набираете номер конференции. Пока вы подключены к конференции, вы слышите все, что говорит спикер, вместе с остальными участниками вызова.</a:t>
            </a:r>
          </a:p>
          <a:p>
            <a:endParaRPr lang="ru-RU" dirty="0"/>
          </a:p>
          <a:p>
            <a:r>
              <a:rPr lang="ru-RU" dirty="0"/>
              <a:t>Когда вы отключаетесь, то пропускаете то, что сказано.</a:t>
            </a:r>
          </a:p>
          <a:p>
            <a:endParaRPr lang="ru-RU" dirty="0"/>
          </a:p>
          <a:p>
            <a:r>
              <a:rPr lang="ru-RU" dirty="0"/>
              <a:t>При повторном подключении вы продолжаете слышать, что говорят</a:t>
            </a:r>
          </a:p>
        </p:txBody>
      </p:sp>
    </p:spTree>
    <p:extLst>
      <p:ext uri="{BB962C8B-B14F-4D97-AF65-F5344CB8AC3E}">
        <p14:creationId xmlns:p14="http://schemas.microsoft.com/office/powerpoint/2010/main" val="675718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B59C86-4F74-48EE-871F-1FFC1E669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42994"/>
            <a:ext cx="9415914" cy="605679"/>
          </a:xfrm>
        </p:spPr>
        <p:txBody>
          <a:bodyPr/>
          <a:lstStyle/>
          <a:p>
            <a:r>
              <a:rPr lang="ru-RU" dirty="0"/>
              <a:t>Брокеры сообщений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3BF0582-178C-46BC-B384-66FBC71106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157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97230B02-9CA4-48EA-A8C9-955407006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7ED21BF-9058-4DC7-BCB5-FC7C7DBB3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/>
              <a:t>Очереди (</a:t>
            </a:r>
            <a:r>
              <a:rPr lang="en-US" dirty="0"/>
              <a:t>MQ)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CB4C4F-F0B4-4003-AD46-8455715264FA}"/>
              </a:ext>
            </a:extLst>
          </p:cNvPr>
          <p:cNvSpPr txBox="1"/>
          <p:nvPr/>
        </p:nvSpPr>
        <p:spPr>
          <a:xfrm>
            <a:off x="432619" y="1065229"/>
            <a:ext cx="10493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MQ (</a:t>
            </a:r>
            <a:r>
              <a:rPr lang="ru-RU" b="1" dirty="0" err="1"/>
              <a:t>Message</a:t>
            </a:r>
            <a:r>
              <a:rPr lang="ru-RU" b="1" dirty="0"/>
              <a:t> </a:t>
            </a:r>
            <a:r>
              <a:rPr lang="ru-RU" b="1" dirty="0" err="1"/>
              <a:t>Queue</a:t>
            </a:r>
            <a:r>
              <a:rPr lang="ru-RU" b="1" dirty="0"/>
              <a:t>) </a:t>
            </a:r>
            <a:r>
              <a:rPr lang="ru-RU" dirty="0"/>
              <a:t>– очередь сообщений, к которой обращаются и отправитель, и получатель сообщения, обеспечивает временное хранение сообщений до их успешного получения адресатом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793B0B-683F-456D-843E-60C56CCF66BE}"/>
              </a:ext>
            </a:extLst>
          </p:cNvPr>
          <p:cNvSpPr txBox="1"/>
          <p:nvPr/>
        </p:nvSpPr>
        <p:spPr>
          <a:xfrm>
            <a:off x="432619" y="1951348"/>
            <a:ext cx="43184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Достоинства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Слабое связывание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Избыточность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Масштабируемость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Эластичность и возможность выдерживать пиковые нагрузки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Отказоустойчивость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Гарантированная доставка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Гарантированный порядок доставки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Буферизация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Понимание потоков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Асинхронная связь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01A06E0-DDCB-4E02-8A5D-26014F725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9142" y="2236440"/>
            <a:ext cx="5734050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596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26E9F966-6DE9-47A0-AF83-DC80E15E1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0A3C9AA-381A-4D64-85C4-688CF787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19" y="423292"/>
            <a:ext cx="9606530" cy="378565"/>
          </a:xfrm>
        </p:spPr>
        <p:txBody>
          <a:bodyPr/>
          <a:lstStyle/>
          <a:p>
            <a:r>
              <a:rPr lang="ru-RU" dirty="0"/>
              <a:t>Брокеры сообщений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3BA713-A3DE-4588-A944-AD658AD029A9}"/>
              </a:ext>
            </a:extLst>
          </p:cNvPr>
          <p:cNvSpPr txBox="1"/>
          <p:nvPr/>
        </p:nvSpPr>
        <p:spPr>
          <a:xfrm>
            <a:off x="584462" y="1121790"/>
            <a:ext cx="97944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IBM WebSphere MQ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Microsoft Message Queuing (MSMQ)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Oracle AQ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Progress Sonic MQ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TIBCO Rendezvous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Apache ActiveMQ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RabbitMQ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Apache Kafka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Amazon SQS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ZeroMQ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0886704"/>
      </p:ext>
    </p:extLst>
  </p:cSld>
  <p:clrMapOvr>
    <a:masterClrMapping/>
  </p:clrMapOvr>
</p:sld>
</file>

<file path=ppt/theme/theme1.xml><?xml version="1.0" encoding="utf-8"?>
<a:theme xmlns:a="http://schemas.openxmlformats.org/drawingml/2006/main" name="Основной шаблон Т1">
  <a:themeElements>
    <a:clrScheme name="Т1">
      <a:dk1>
        <a:srgbClr val="353535"/>
      </a:dk1>
      <a:lt1>
        <a:srgbClr val="FFFFFF"/>
      </a:lt1>
      <a:dk2>
        <a:srgbClr val="00AAE6"/>
      </a:dk2>
      <a:lt2>
        <a:srgbClr val="00AAE6"/>
      </a:lt2>
      <a:accent1>
        <a:srgbClr val="00AAE6"/>
      </a:accent1>
      <a:accent2>
        <a:srgbClr val="005AAA"/>
      </a:accent2>
      <a:accent3>
        <a:srgbClr val="C4C4C4"/>
      </a:accent3>
      <a:accent4>
        <a:srgbClr val="353535"/>
      </a:accent4>
      <a:accent5>
        <a:srgbClr val="11E9BA"/>
      </a:accent5>
      <a:accent6>
        <a:srgbClr val="1ECAE4"/>
      </a:accent6>
      <a:hlink>
        <a:srgbClr val="00AAE6"/>
      </a:hlink>
      <a:folHlink>
        <a:srgbClr val="005AAA"/>
      </a:folHlink>
    </a:clrScheme>
    <a:fontScheme name="Т1 Standart">
      <a:majorFont>
        <a:latin typeface="ALS Hauss Bold"/>
        <a:ea typeface=""/>
        <a:cs typeface=""/>
      </a:majorFont>
      <a:minorFont>
        <a:latin typeface="ALS Haus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T1</Template>
  <TotalTime>5132</TotalTime>
  <Words>636</Words>
  <Application>Microsoft Office PowerPoint</Application>
  <PresentationFormat>Широкоэкранный</PresentationFormat>
  <Paragraphs>94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7" baseType="lpstr">
      <vt:lpstr>ALS Hauss</vt:lpstr>
      <vt:lpstr>ALS Hauss Medium</vt:lpstr>
      <vt:lpstr>Arial</vt:lpstr>
      <vt:lpstr>Calibri</vt:lpstr>
      <vt:lpstr>Verdana</vt:lpstr>
      <vt:lpstr>Основной шаблон Т1</vt:lpstr>
      <vt:lpstr>Синх/Асин интеграции</vt:lpstr>
      <vt:lpstr>Синхронная интеграция</vt:lpstr>
      <vt:lpstr>Асинхронная интеграция</vt:lpstr>
      <vt:lpstr>Очереди и топики</vt:lpstr>
      <vt:lpstr>Точка-точка</vt:lpstr>
      <vt:lpstr>Публикация-подписчик</vt:lpstr>
      <vt:lpstr>Брокеры сообщений</vt:lpstr>
      <vt:lpstr>Очереди (MQ)</vt:lpstr>
      <vt:lpstr>Брокеры сообщений</vt:lpstr>
      <vt:lpstr>JMS</vt:lpstr>
      <vt:lpstr>Apache ActiveMQ</vt:lpstr>
      <vt:lpstr>Apache ActiveMQ Artemis</vt:lpstr>
      <vt:lpstr>Apache Kafka</vt:lpstr>
      <vt:lpstr>Apache Kafka: производители и потребители</vt:lpstr>
      <vt:lpstr>Apache Kafka: Топики и партиции</vt:lpstr>
      <vt:lpstr>Apache Kafka – журналы для интеграции</vt:lpstr>
      <vt:lpstr>Apache Kafka – журналы для интеграции</vt:lpstr>
      <vt:lpstr>Apache Kafka – журналы для интеграции</vt:lpstr>
      <vt:lpstr>Apache Kafka – журналы для интеграции</vt:lpstr>
      <vt:lpstr>Apache Kafka – журналы для интеграции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Таблица</dc:title>
  <dc:creator>Приходько Антон</dc:creator>
  <cp:lastModifiedBy>Бурмистров Владимир Сергеевич</cp:lastModifiedBy>
  <cp:revision>157</cp:revision>
  <dcterms:created xsi:type="dcterms:W3CDTF">2023-02-20T15:32:58Z</dcterms:created>
  <dcterms:modified xsi:type="dcterms:W3CDTF">2023-11-27T16:45:56Z</dcterms:modified>
</cp:coreProperties>
</file>

<file path=docProps/thumbnail.jpeg>
</file>